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61" r:id="rId3"/>
    <p:sldId id="281" r:id="rId4"/>
    <p:sldId id="307" r:id="rId5"/>
    <p:sldId id="282" r:id="rId6"/>
    <p:sldId id="262" r:id="rId7"/>
    <p:sldId id="306" r:id="rId8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CC"/>
    <a:srgbClr val="000066"/>
    <a:srgbClr val="6600FF"/>
    <a:srgbClr val="009ED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96416" autoAdjust="0"/>
  </p:normalViewPr>
  <p:slideViewPr>
    <p:cSldViewPr>
      <p:cViewPr varScale="1">
        <p:scale>
          <a:sx n="79" d="100"/>
          <a:sy n="79" d="100"/>
        </p:scale>
        <p:origin x="11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go%20Mazo\Documents\Disco%20Diego\10.%20FUNDAR%20y%20Otros\Informes%20CTC\iNFORME%20SUR%20MENDOCINO%20anses%20Termian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go%20Mazo\Documents\Disco%20Diego\10.%20FUNDAR%20y%20Otros\Informes%20CTC\iNFORME%20SUR%20MENDOCINO%20anses%20Termiand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go%20Mazo\Documents\Disco%20Diego\10.%20FUNDAR%20y%20Otros\Informes%20CTC\iNFORME%20SUR%20MENDOCINO%20anses%20Termiand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ego%20Mazo\Documents\Disco%20Diego\10.%20FUNDAR%20y%20Otros\Informes%20CTC\iNFORME%20SUR%20MENDOCINO%20anses%20Termiand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527488420013585"/>
          <c:y val="0.2657940350377736"/>
          <c:w val="0.78763380734813682"/>
          <c:h val="0.6127086139734474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Graficos!$D$170</c:f>
              <c:strCache>
                <c:ptCount val="1"/>
                <c:pt idx="0">
                  <c:v>Mensual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25780223740545771"/>
                  <c:y val="5.1037623423786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098847150761774"/>
                      <c:h val="7.23252971892011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D47-43D8-AC47-B6FB359697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Graficos!$C$171</c:f>
              <c:numCache>
                <c:formatCode>General</c:formatCode>
                <c:ptCount val="1"/>
              </c:numCache>
            </c:numRef>
          </c:cat>
          <c:val>
            <c:numRef>
              <c:f>Graficos!$D$171</c:f>
              <c:numCache>
                <c:formatCode>"$"\ #,##0</c:formatCode>
                <c:ptCount val="1"/>
                <c:pt idx="0">
                  <c:v>1485211000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47-43D8-AC47-B6FB35969733}"/>
            </c:ext>
          </c:extLst>
        </c:ser>
        <c:ser>
          <c:idx val="1"/>
          <c:order val="1"/>
          <c:tx>
            <c:strRef>
              <c:f>Graficos!$E$170</c:f>
              <c:strCache>
                <c:ptCount val="1"/>
                <c:pt idx="0">
                  <c:v>Anual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6895905394695923"/>
                  <c:y val="-7.44601511290412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43812618218573"/>
                      <c:h val="8.059260776580379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D47-43D8-AC47-B6FB359697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Graficos!$C$171</c:f>
              <c:numCache>
                <c:formatCode>General</c:formatCode>
                <c:ptCount val="1"/>
              </c:numCache>
            </c:numRef>
          </c:cat>
          <c:val>
            <c:numRef>
              <c:f>Graficos!$E$171</c:f>
              <c:numCache>
                <c:formatCode>"$"\ #,##0</c:formatCode>
                <c:ptCount val="1"/>
                <c:pt idx="0">
                  <c:v>17822532000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47-43D8-AC47-B6FB359697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02451464"/>
        <c:axId val="502451792"/>
        <c:axId val="505161152"/>
      </c:bar3DChart>
      <c:catAx>
        <c:axId val="502451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02451792"/>
        <c:crosses val="autoZero"/>
        <c:auto val="1"/>
        <c:lblAlgn val="ctr"/>
        <c:lblOffset val="100"/>
        <c:noMultiLvlLbl val="0"/>
      </c:catAx>
      <c:valAx>
        <c:axId val="502451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\ 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02451464"/>
        <c:crosses val="autoZero"/>
        <c:crossBetween val="between"/>
      </c:valAx>
      <c:serAx>
        <c:axId val="50516115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02451792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sz="3000" b="1" dirty="0"/>
              <a:t>Participación del Sur Provincial en los Recursos de ANSES (Mensual)</a:t>
            </a:r>
          </a:p>
        </c:rich>
      </c:tx>
      <c:layout>
        <c:manualLayout>
          <c:xMode val="edge"/>
          <c:yMode val="edge"/>
          <c:x val="0.1065114788832986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Graficos!$D$88</c:f>
              <c:strCache>
                <c:ptCount val="1"/>
                <c:pt idx="0">
                  <c:v>San Rafael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21915770828762163"/>
                  <c:y val="-5.81207467247907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45055616417197"/>
                      <c:h val="0.11546600642256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D91-48DD-9C55-436D943D74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Graficos!$D$89</c:f>
              <c:numCache>
                <c:formatCode>"$"\ #,##0</c:formatCode>
                <c:ptCount val="1"/>
                <c:pt idx="0">
                  <c:v>998597700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6D91-48DD-9C55-436D943D744C}"/>
            </c:ext>
          </c:extLst>
        </c:ser>
        <c:ser>
          <c:idx val="1"/>
          <c:order val="1"/>
          <c:tx>
            <c:strRef>
              <c:f>Graficos!$E$88</c:f>
              <c:strCache>
                <c:ptCount val="1"/>
                <c:pt idx="0">
                  <c:v>General Alvear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4004769705418713"/>
                  <c:y val="-0.106159794708289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19514889089294"/>
                      <c:h val="0.108705073334003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6D91-48DD-9C55-436D943D74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Graficos!$E$89</c:f>
              <c:numCache>
                <c:formatCode>"$"\ #,##0</c:formatCode>
                <c:ptCount val="1"/>
                <c:pt idx="0">
                  <c:v>332240420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6D91-48DD-9C55-436D943D744C}"/>
            </c:ext>
          </c:extLst>
        </c:ser>
        <c:ser>
          <c:idx val="2"/>
          <c:order val="2"/>
          <c:tx>
            <c:strRef>
              <c:f>Graficos!$F$88</c:f>
              <c:strCache>
                <c:ptCount val="1"/>
                <c:pt idx="0">
                  <c:v>Malargue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316573916476369"/>
                  <c:y val="-7.92427384611586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57749439471039"/>
                      <c:h val="0.125502148791227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D91-48DD-9C55-436D943D74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Graficos!$F$89</c:f>
              <c:numCache>
                <c:formatCode>"$"\ #,##0</c:formatCode>
                <c:ptCount val="1"/>
                <c:pt idx="0">
                  <c:v>154372880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6D91-48DD-9C55-436D943D7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9"/>
        <c:shape val="box"/>
        <c:axId val="513921648"/>
        <c:axId val="513921976"/>
        <c:axId val="0"/>
      </c:bar3DChart>
      <c:catAx>
        <c:axId val="51392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13921976"/>
        <c:crossesAt val="0"/>
        <c:auto val="1"/>
        <c:lblAlgn val="ctr"/>
        <c:lblOffset val="100"/>
        <c:noMultiLvlLbl val="0"/>
      </c:catAx>
      <c:valAx>
        <c:axId val="513921976"/>
        <c:scaling>
          <c:orientation val="minMax"/>
          <c:max val="12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\ 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13921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sz="3000" b="1" dirty="0"/>
              <a:t>Flujo de Ingresos</a:t>
            </a:r>
            <a:r>
              <a:rPr lang="es-AR" sz="3000" b="1" baseline="0" dirty="0"/>
              <a:t> en </a:t>
            </a:r>
            <a:r>
              <a:rPr lang="es-AR" sz="3000" b="1" dirty="0"/>
              <a:t>el Sur Mendocino</a:t>
            </a:r>
          </a:p>
          <a:p>
            <a:pPr>
              <a:defRPr/>
            </a:pPr>
            <a:r>
              <a:rPr lang="es-AR" sz="3000" b="1" dirty="0"/>
              <a:t>Provenientes</a:t>
            </a:r>
            <a:r>
              <a:rPr lang="es-AR" sz="3000" b="1" baseline="0" dirty="0"/>
              <a:t> de la ANSES</a:t>
            </a:r>
            <a:endParaRPr lang="es-AR" sz="3000" b="1" dirty="0"/>
          </a:p>
        </c:rich>
      </c:tx>
      <c:layout>
        <c:manualLayout>
          <c:xMode val="edge"/>
          <c:yMode val="edge"/>
          <c:x val="0.1142887622385571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432517528780497E-2"/>
          <c:y val="0.28354592365601727"/>
          <c:w val="0.81220428800357947"/>
          <c:h val="0.48015668118822818"/>
        </c:manualLayout>
      </c:layout>
      <c:pie3DChart>
        <c:varyColors val="1"/>
        <c:ser>
          <c:idx val="0"/>
          <c:order val="0"/>
          <c:tx>
            <c:strRef>
              <c:f>Graficos!$B$76</c:f>
              <c:strCache>
                <c:ptCount val="1"/>
                <c:pt idx="0">
                  <c:v>Ingresos Economicos del Sur Mendocino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261-4B1F-AFCD-989E033BA8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261-4B1F-AFCD-989E033BA8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261-4B1F-AFCD-989E033BA8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261-4B1F-AFCD-989E033BA8A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261-4B1F-AFCD-989E033BA8A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261-4B1F-AFCD-989E033BA8A7}"/>
              </c:ext>
            </c:extLst>
          </c:dPt>
          <c:dLbls>
            <c:dLbl>
              <c:idx val="0"/>
              <c:layout>
                <c:manualLayout>
                  <c:x val="6.5554899387576554E-2"/>
                  <c:y val="-1.4067147856517935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61-4B1F-AFCD-989E033BA8A7}"/>
                </c:ext>
              </c:extLst>
            </c:dLbl>
            <c:dLbl>
              <c:idx val="1"/>
              <c:layout>
                <c:manualLayout>
                  <c:x val="-0.12759776902887138"/>
                  <c:y val="5.5124307378244385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61-4B1F-AFCD-989E033BA8A7}"/>
                </c:ext>
              </c:extLst>
            </c:dLbl>
            <c:dLbl>
              <c:idx val="2"/>
              <c:layout>
                <c:manualLayout>
                  <c:x val="-0.12253302712160979"/>
                  <c:y val="2.269028871391076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61-4B1F-AFCD-989E033BA8A7}"/>
                </c:ext>
              </c:extLst>
            </c:dLbl>
            <c:dLbl>
              <c:idx val="3"/>
              <c:layout>
                <c:manualLayout>
                  <c:x val="-4.5043525809273892E-2"/>
                  <c:y val="-3.281751239428405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261-4B1F-AFCD-989E033BA8A7}"/>
                </c:ext>
              </c:extLst>
            </c:dLbl>
            <c:dLbl>
              <c:idx val="4"/>
              <c:layout>
                <c:manualLayout>
                  <c:x val="-3.2774059492563429E-2"/>
                  <c:y val="-4.5986439195100613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261-4B1F-AFCD-989E033BA8A7}"/>
                </c:ext>
              </c:extLst>
            </c:dLbl>
            <c:dLbl>
              <c:idx val="5"/>
              <c:layout>
                <c:manualLayout>
                  <c:x val="9.3633420822397201E-2"/>
                  <c:y val="-2.1387795275590551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61-4B1F-AFCD-989E033BA8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Graficos!$A$77:$A$82</c:f>
              <c:strCache>
                <c:ptCount val="6"/>
                <c:pt idx="0">
                  <c:v>Jubilaciones</c:v>
                </c:pt>
                <c:pt idx="1">
                  <c:v>Ingreso Familiar de Emergencia (IFE)</c:v>
                </c:pt>
                <c:pt idx="2">
                  <c:v>Asignacion Universal por Hijo (AUH)</c:v>
                </c:pt>
                <c:pt idx="3">
                  <c:v>Asignaciones Familiares (SUAF)</c:v>
                </c:pt>
                <c:pt idx="4">
                  <c:v>Tarjeta Alimentar</c:v>
                </c:pt>
                <c:pt idx="5">
                  <c:v>Progresar</c:v>
                </c:pt>
              </c:strCache>
            </c:strRef>
          </c:cat>
          <c:val>
            <c:numRef>
              <c:f>Graficos!$B$77:$B$82</c:f>
              <c:numCache>
                <c:formatCode>"$"\ #,##0</c:formatCode>
                <c:ptCount val="6"/>
                <c:pt idx="0">
                  <c:v>877500000</c:v>
                </c:pt>
                <c:pt idx="1">
                  <c:v>434000000</c:v>
                </c:pt>
                <c:pt idx="2">
                  <c:v>88911000</c:v>
                </c:pt>
                <c:pt idx="3">
                  <c:v>69350000</c:v>
                </c:pt>
                <c:pt idx="4">
                  <c:v>36000000</c:v>
                </c:pt>
                <c:pt idx="5">
                  <c:v>9450000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61-4B1F-AFCD-989E033BA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859570640357511E-2"/>
          <c:y val="0.81883781909368591"/>
          <c:w val="0.93121343774347332"/>
          <c:h val="0.16766007000543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Graficos!$B$184</c:f>
              <c:strCache>
                <c:ptCount val="1"/>
                <c:pt idx="0">
                  <c:v>ANSES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7476719491317556E-2"/>
                  <c:y val="-3.0912120532929827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6B-4B98-AE39-C343F258C2FB}"/>
                </c:ext>
              </c:extLst>
            </c:dLbl>
            <c:dLbl>
              <c:idx val="1"/>
              <c:layout>
                <c:manualLayout>
                  <c:x val="-6.2949834586695508E-2"/>
                  <c:y val="-3.0912120532929827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6B-4B98-AE39-C343F258C2FB}"/>
                </c:ext>
              </c:extLst>
            </c:dLbl>
            <c:dLbl>
              <c:idx val="2"/>
              <c:layout>
                <c:manualLayout>
                  <c:x val="-3.2281966454716831E-3"/>
                  <c:y val="-6.6976261154681291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6B-4B98-AE39-C343F258C2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Graficos!$A$185:$A$187</c:f>
              <c:strCache>
                <c:ptCount val="3"/>
                <c:pt idx="0">
                  <c:v>San Rafael (Turismo)</c:v>
                </c:pt>
                <c:pt idx="1">
                  <c:v>General Alvear (Ganaderia)</c:v>
                </c:pt>
                <c:pt idx="2">
                  <c:v>Malargue (Presupuesto)</c:v>
                </c:pt>
              </c:strCache>
            </c:strRef>
          </c:cat>
          <c:val>
            <c:numRef>
              <c:f>Graficos!$B$185:$B$187</c:f>
              <c:numCache>
                <c:formatCode>"$"\ #,##0</c:formatCode>
                <c:ptCount val="3"/>
                <c:pt idx="0">
                  <c:v>12750000000</c:v>
                </c:pt>
                <c:pt idx="1">
                  <c:v>3984000000</c:v>
                </c:pt>
                <c:pt idx="2">
                  <c:v>1848000000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6B-4B98-AE39-C343F258C2FB}"/>
            </c:ext>
          </c:extLst>
        </c:ser>
        <c:ser>
          <c:idx val="1"/>
          <c:order val="1"/>
          <c:tx>
            <c:strRef>
              <c:f>Graficos!$C$184</c:f>
              <c:strCache>
                <c:ptCount val="1"/>
                <c:pt idx="0">
                  <c:v>Otras Variables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1651146327545035E-2"/>
                  <c:y val="-8.5008331465557016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6B-4B98-AE39-C343F258C2FB}"/>
                </c:ext>
              </c:extLst>
            </c:dLbl>
            <c:dLbl>
              <c:idx val="1"/>
              <c:layout>
                <c:manualLayout>
                  <c:x val="0.10168819433235428"/>
                  <c:y val="-4.3792170754983969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B6B-4B98-AE39-C343F258C2FB}"/>
                </c:ext>
              </c:extLst>
            </c:dLbl>
            <c:dLbl>
              <c:idx val="2"/>
              <c:layout>
                <c:manualLayout>
                  <c:x val="5.6493441295752379E-2"/>
                  <c:y val="-2.0608080355286551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B6B-4B98-AE39-C343F258C2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Graficos!$A$185:$A$187</c:f>
              <c:strCache>
                <c:ptCount val="3"/>
                <c:pt idx="0">
                  <c:v>San Rafael (Turismo)</c:v>
                </c:pt>
                <c:pt idx="1">
                  <c:v>General Alvear (Ganaderia)</c:v>
                </c:pt>
                <c:pt idx="2">
                  <c:v>Malargue (Presupuesto)</c:v>
                </c:pt>
              </c:strCache>
            </c:strRef>
          </c:cat>
          <c:val>
            <c:numRef>
              <c:f>Graficos!$C$185:$C$187</c:f>
              <c:numCache>
                <c:formatCode>"$"\ #,##0</c:formatCode>
                <c:ptCount val="3"/>
                <c:pt idx="0">
                  <c:v>4000000000</c:v>
                </c:pt>
                <c:pt idx="1">
                  <c:v>8000000000</c:v>
                </c:pt>
                <c:pt idx="2">
                  <c:v>1600000000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6B-4B98-AE39-C343F258C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02472456"/>
        <c:axId val="502473112"/>
        <c:axId val="0"/>
      </c:bar3DChart>
      <c:catAx>
        <c:axId val="502472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02473112"/>
        <c:crosses val="autoZero"/>
        <c:auto val="1"/>
        <c:lblAlgn val="ctr"/>
        <c:lblOffset val="100"/>
        <c:noMultiLvlLbl val="0"/>
      </c:catAx>
      <c:valAx>
        <c:axId val="502473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\ 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502472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B29854-BF7B-42C9-8808-6FC7B7F805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810F6-0CA8-4F1B-A397-5C14BE18E9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517532-17B5-4EB5-863A-6998887ACC47}" type="datetimeFigureOut">
              <a:rPr lang="es-ES"/>
              <a:pPr>
                <a:defRPr/>
              </a:pPr>
              <a:t>01/08/2020</a:t>
            </a:fld>
            <a:endParaRPr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8E2522-8075-448F-A2FF-A675715A66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7EBD7A-4FD6-48FB-8116-B7D02B09DC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D6FB3270-86A8-4564-AD79-FB778ABE6246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29A9AE-B19D-4655-A197-A81452D423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F8CC3B-009F-446C-A1B7-4E14083547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A7F531-1DE0-463E-BC15-DB34757D59B5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3860C2-C786-4302-9382-F02C1D8DA1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867CBED-6C0B-43FF-8C92-D724658AC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E6B71-5B53-4620-A79A-46AB0DFA843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lang="es-ES"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D5796-5BB9-49A5-923A-495B03AD22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5128827C-A788-49F4-8E61-319D864D367B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6D2B64EA-BEFA-4419-A014-6FA6C40D3D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3FAFE684-EFA6-4FF0-83AE-6C6FDF1FF7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altLang="es-AR"/>
              <a:t>Esta plantilla se puede usar como archivo de inicio para presentar materiales educativos en un entorno de grupo.</a:t>
            </a:r>
          </a:p>
          <a:p>
            <a:pPr eaLnBrk="1" hangingPunct="1">
              <a:spcBef>
                <a:spcPct val="0"/>
              </a:spcBef>
            </a:pPr>
            <a:endParaRPr altLang="es-AR"/>
          </a:p>
          <a:p>
            <a:pPr eaLnBrk="1" hangingPunct="1">
              <a:spcBef>
                <a:spcPct val="0"/>
              </a:spcBef>
            </a:pPr>
            <a:r>
              <a:rPr altLang="es-AR" b="1"/>
              <a:t>Secciones</a:t>
            </a:r>
            <a:endParaRPr altLang="es-AR"/>
          </a:p>
          <a:p>
            <a:pPr eaLnBrk="1" hangingPunct="1">
              <a:spcBef>
                <a:spcPct val="0"/>
              </a:spcBef>
            </a:pPr>
            <a:r>
              <a:rPr altLang="es-AR"/>
              <a:t>Para agregar secciones, haga clic con el botón secundario del mouse en una diapositiva. Las secciones pueden ayudarle a organizar las diapositivas o a facilitar la colaboración entre varios autores.</a:t>
            </a:r>
          </a:p>
          <a:p>
            <a:pPr eaLnBrk="1" hangingPunct="1">
              <a:spcBef>
                <a:spcPct val="0"/>
              </a:spcBef>
            </a:pPr>
            <a:endParaRPr altLang="es-AR" b="1"/>
          </a:p>
          <a:p>
            <a:pPr eaLnBrk="1" hangingPunct="1">
              <a:spcBef>
                <a:spcPct val="0"/>
              </a:spcBef>
            </a:pPr>
            <a:r>
              <a:rPr altLang="es-AR" b="1"/>
              <a:t>Notas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Use la sección Notas para las notas de entrega o para proporcionar detalles adicionales al público. Vea las notas en la vista Presentación durante la presentación. 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Tenga en cuenta el tamaño de la fuente (es importante para la accesibilidad, visibilidad, grabación en vídeo y producción en línea)</a:t>
            </a:r>
          </a:p>
          <a:p>
            <a:pPr eaLnBrk="1" hangingPunct="1">
              <a:spcBef>
                <a:spcPct val="0"/>
              </a:spcBef>
            </a:pPr>
            <a:endParaRPr altLang="es-AR"/>
          </a:p>
          <a:p>
            <a:pPr eaLnBrk="1" hangingPunct="1">
              <a:spcBef>
                <a:spcPct val="0"/>
              </a:spcBef>
            </a:pPr>
            <a:r>
              <a:rPr altLang="es-AR" b="1"/>
              <a:t>Colores coordinados 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Preste especial atención a los gráficos, diagramas y cuadros de texto. 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Tenga en cuenta que los asistentes imprimirán en blanco y negro o escala de grises. Ejecute una prueba de impresión para asegurarse de que los colores son los correctos cuando se imprime en blanco y negro puros y escala de grises.</a:t>
            </a:r>
          </a:p>
          <a:p>
            <a:pPr eaLnBrk="1" hangingPunct="1">
              <a:spcBef>
                <a:spcPct val="0"/>
              </a:spcBef>
            </a:pPr>
            <a:endParaRPr altLang="es-AR"/>
          </a:p>
          <a:p>
            <a:pPr eaLnBrk="1" hangingPunct="1">
              <a:spcBef>
                <a:spcPct val="0"/>
              </a:spcBef>
            </a:pPr>
            <a:r>
              <a:rPr altLang="es-AR" b="1"/>
              <a:t>Gráficos y tablas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En breve: si es posible, use colores y estilos uniformes y que no distraigan.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Etiquete todos los gráficos y tablas.</a:t>
            </a:r>
          </a:p>
          <a:p>
            <a:pPr eaLnBrk="1" hangingPunct="1">
              <a:spcBef>
                <a:spcPct val="0"/>
              </a:spcBef>
            </a:pPr>
            <a:endParaRPr altLang="es-AR"/>
          </a:p>
          <a:p>
            <a:pPr eaLnBrk="1" hangingPunct="1">
              <a:spcBef>
                <a:spcPct val="0"/>
              </a:spcBef>
            </a:pPr>
            <a:endParaRPr altLang="es-AR"/>
          </a:p>
          <a:p>
            <a:pPr eaLnBrk="1" hangingPunct="1">
              <a:spcBef>
                <a:spcPct val="0"/>
              </a:spcBef>
            </a:pPr>
            <a:endParaRPr altLang="es-AR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3F80588C-3C9E-4073-AF4D-D98A54CF87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57FD3A-AA51-4D3E-AF8D-1F553D9C98B0}" type="slidenum">
              <a:rPr lang="es-ES" altLang="es-AR" smtClean="0"/>
              <a:pPr>
                <a:spcBef>
                  <a:spcPct val="0"/>
                </a:spcBef>
              </a:pPr>
              <a:t>1</a:t>
            </a:fld>
            <a:endParaRPr lang="es-ES" alt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65F34661-60DD-42AB-AE9C-52B27C575F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B77A8FF-1FC1-455B-92B0-1228FA9183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altLang="es-AR"/>
              <a:t>Ofrezca una breve descripción general de la presentación. Describa el enfoque principal de la presentación y por qué es importante.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altLang="es-AR"/>
              <a:t>Introduzca cada uno de los principales temas.</a:t>
            </a:r>
          </a:p>
          <a:p>
            <a:pPr eaLnBrk="1" hangingPunct="1">
              <a:spcBef>
                <a:spcPct val="0"/>
              </a:spcBef>
            </a:pPr>
            <a:r>
              <a:rPr altLang="es-AR"/>
              <a:t>Si desea proporcionar al público una guía, puede repetir esta diapositiva de información general a lo largo de toda la presentación, resaltando el tema particular que va a discutir a continuación.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529AD660-3E00-47A3-AAC7-B15089BFA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9A954B-05C3-460D-9669-5CC93D895529}" type="slidenum">
              <a:rPr lang="es-ES" altLang="es-AR" smtClean="0"/>
              <a:pPr>
                <a:spcBef>
                  <a:spcPct val="0"/>
                </a:spcBef>
              </a:pPr>
              <a:t>2</a:t>
            </a:fld>
            <a:endParaRPr lang="es-ES" alt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CDF4D010-5476-4080-BEBA-F2433DAD0E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E9B28F-C1DD-411B-BB83-E140ACBD4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altLang="es-AR"/>
              <a:t>Ésta es otra opción para una diapositiva Información general que usa transiciones.</a:t>
            </a:r>
          </a:p>
          <a:p>
            <a:pPr eaLnBrk="1" hangingPunct="1">
              <a:spcBef>
                <a:spcPct val="0"/>
              </a:spcBef>
            </a:pPr>
            <a:endParaRPr altLang="es-AR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0D138DAC-8F89-41C8-B2F5-C496BFF16A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B49C64-E1F6-428D-B2B5-6218D206C640}" type="slidenum">
              <a:rPr lang="es-ES" altLang="es-AR" smtClean="0"/>
              <a:pPr>
                <a:spcBef>
                  <a:spcPct val="0"/>
                </a:spcBef>
              </a:pPr>
              <a:t>3</a:t>
            </a:fld>
            <a:endParaRPr lang="es-ES" alt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4A48B19-55EB-4616-999E-2CC554B4FF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D089DDEC-E185-4BC7-A8D2-64A3CD7342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altLang="es-AR"/>
              <a:t>Ésta es otra opción para una diapositiva Información general que usa transiciones.</a:t>
            </a:r>
          </a:p>
          <a:p>
            <a:pPr eaLnBrk="1" hangingPunct="1">
              <a:spcBef>
                <a:spcPct val="0"/>
              </a:spcBef>
            </a:pPr>
            <a:endParaRPr altLang="es-AR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316309-FC6C-46AA-B90A-55ADF95927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AD354D-9742-4A59-9BE4-FC0C297BB2D8}" type="slidenum">
              <a:rPr lang="es-ES" altLang="es-AR" smtClean="0"/>
              <a:pPr>
                <a:spcBef>
                  <a:spcPct val="0"/>
                </a:spcBef>
              </a:pPr>
              <a:t>4</a:t>
            </a:fld>
            <a:endParaRPr lang="es-ES" alt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10F4EFC3-95F8-4B16-ADE9-E19E35E173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A52A33BC-84EE-46DF-BA37-A6545650D1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53DD1E7B-1F65-48A3-A168-D9DDC0D659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799439-E7EB-470A-BE3A-BB3A1F3D51A7}" type="slidenum">
              <a:rPr lang="es-ES" altLang="es-AR" smtClean="0"/>
              <a:pPr>
                <a:spcBef>
                  <a:spcPct val="0"/>
                </a:spcBef>
              </a:pPr>
              <a:t>5</a:t>
            </a:fld>
            <a:endParaRPr lang="es-ES" alt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DD700B-48CF-4A62-A6F5-3EAD08054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 lang="es-ES"/>
            </a:pPr>
            <a:r>
              <a:rPr dirty="0"/>
              <a:t>Ésta es otra opción para una diapositiva Información general.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dirty="0"/>
          </a:p>
        </p:txBody>
      </p:sp>
      <p:sp>
        <p:nvSpPr>
          <p:cNvPr id="18435" name="Slide Image Placeholder 4">
            <a:extLst>
              <a:ext uri="{FF2B5EF4-FFF2-40B4-BE49-F238E27FC236}">
                <a16:creationId xmlns:a16="http://schemas.microsoft.com/office/drawing/2014/main" id="{F3CEDBF2-00DC-40A9-B92C-EF7D82EEE2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39750" y="503238"/>
            <a:ext cx="3143250" cy="23590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692242B7-9B31-4FC0-9C05-D7F51B0B39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3497E267-F6AA-4A7C-BE90-12AF53842E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3721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es-ES" b="1" cap="small" baseline="0">
                <a:solidFill>
                  <a:srgbClr val="0033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es-ES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858000" y="5105400"/>
            <a:ext cx="1828800" cy="990600"/>
          </a:xfrm>
        </p:spPr>
        <p:txBody>
          <a:bodyPr rtlCol="0">
            <a:normAutofit/>
          </a:bodyPr>
          <a:lstStyle>
            <a:lvl1pPr marL="0" indent="0" algn="ctr" eaLnBrk="1" latinLnBrk="0" hangingPunct="1">
              <a:buNone/>
              <a:defRPr kumimoji="0" lang="es-ES" sz="2000" baseline="0"/>
            </a:lvl1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</p:spTree>
    <p:extLst>
      <p:ext uri="{BB962C8B-B14F-4D97-AF65-F5344CB8AC3E}">
        <p14:creationId xmlns:p14="http://schemas.microsoft.com/office/powerpoint/2010/main" val="26363973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60E1EA2-3957-4B6E-8973-C64DDA0DF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74E99-F05B-43F0-80BA-097B58CA24D8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DBE911-6331-4C50-BAF4-5BC025AE4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F5E77B-2937-4A81-BA4F-2EEA5392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3F09A-31F4-4248-9F8E-854A09D6D1AB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886459245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C8D602-911C-4515-AB1E-45C54A8C1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B5918-1894-40F7-AD89-929AEA1C9D80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974979-435B-4AB3-B3D5-EF9CDDE80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8726335-6305-418E-8CC1-7B5F01565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A3B57-7C23-40E0-B06B-EBF53803BA44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457320030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62B21DB7-E4C8-4711-A30E-1FD89EEE3D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F1A5394C-10C0-4060-A180-06ED9EA9A80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0"/>
            <a:ext cx="91725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3048000"/>
            <a:ext cx="4343400" cy="1362075"/>
          </a:xfrm>
        </p:spPr>
        <p:txBody>
          <a:bodyPr anchor="b"/>
          <a:lstStyle>
            <a:lvl1pPr algn="l" eaLnBrk="1" latinLnBrk="0" hangingPunct="1">
              <a:defRPr kumimoji="0" lang="es-ES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781800" y="5334000"/>
            <a:ext cx="2133600" cy="990600"/>
          </a:xfrm>
        </p:spPr>
        <p:txBody>
          <a:bodyPr rtlCol="0">
            <a:normAutofit/>
          </a:bodyPr>
          <a:lstStyle>
            <a:lvl1pPr marL="0" indent="0" algn="ctr" eaLnBrk="1" latinLnBrk="0" hangingPunct="1">
              <a:buNone/>
              <a:defRPr kumimoji="0" lang="es-ES" sz="1800"/>
            </a:lvl1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8C41714-DB60-42B5-AD06-FD8F5B6ED1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C47BF-8DEE-4019-88ED-D25ABF4AD211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B35A8D6-17B3-4520-BADD-8191332D0AE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F75E5B8-3ACF-46E6-8EED-78499E0607E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B9DC0-1A77-4B50-A3F4-FB8F6906C13C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3367272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9632"/>
            <a:ext cx="8077200" cy="1143000"/>
          </a:xfrm>
        </p:spPr>
        <p:txBody>
          <a:bodyPr/>
          <a:lstStyle>
            <a:lvl1pPr algn="l" eaLnBrk="1" latinLnBrk="0" hangingPunct="1">
              <a:defRPr kumimoji="0"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s-ES" sz="3200">
                <a:latin typeface="+mn-lt"/>
              </a:defRPr>
            </a:lvl1pPr>
            <a:lvl2pPr eaLnBrk="1" latinLnBrk="0" hangingPunct="1">
              <a:defRPr kumimoji="0" lang="es-ES" sz="2800">
                <a:latin typeface="+mn-lt"/>
              </a:defRPr>
            </a:lvl2pPr>
            <a:lvl3pPr eaLnBrk="1" latinLnBrk="0" hangingPunct="1">
              <a:defRPr kumimoji="0" lang="es-ES" sz="2400">
                <a:latin typeface="+mn-lt"/>
              </a:defRPr>
            </a:lvl3pPr>
            <a:lvl4pPr eaLnBrk="1" latinLnBrk="0" hangingPunct="1">
              <a:defRPr kumimoji="0" lang="es-ES" sz="2400">
                <a:latin typeface="+mn-lt"/>
              </a:defRPr>
            </a:lvl4pPr>
            <a:lvl5pPr eaLnBrk="1" latinLnBrk="0" hangingPunct="1">
              <a:defRPr kumimoji="0" lang="es-ES" sz="2400">
                <a:latin typeface="+mn-lt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5AA66-B52D-4429-8707-71980E03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9C230-DEEA-4EE8-BD5B-A075BA0B0816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E97D-6559-4E4C-B305-08A79E498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8C76F-A9AC-4323-AC1F-2C4B1A9F3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4C4F8-1734-4CDD-BFA9-83229207D240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031245695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s-ES" sz="2800"/>
            </a:lvl1pPr>
            <a:lvl2pPr eaLnBrk="1" latinLnBrk="0" hangingPunct="1">
              <a:defRPr kumimoji="0" lang="es-ES" sz="2400"/>
            </a:lvl2pPr>
            <a:lvl3pPr eaLnBrk="1" latinLnBrk="0" hangingPunct="1">
              <a:defRPr kumimoji="0" lang="es-ES" sz="2000"/>
            </a:lvl3pPr>
            <a:lvl4pPr eaLnBrk="1" latinLnBrk="0" hangingPunct="1">
              <a:defRPr kumimoji="0" lang="es-ES" sz="1800"/>
            </a:lvl4pPr>
            <a:lvl5pPr eaLnBrk="1" latinLnBrk="0" hangingPunct="1">
              <a:defRPr kumimoji="0" lang="es-ES" sz="1800"/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A9FE99-7196-4645-A953-75E36DDE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24B27-503C-40A2-95F4-0001BD52AB41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A13B4F-ACCB-4652-A2EC-DD22D12EB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525BFE-E611-4FD1-B113-776E01C52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526DC-0FB4-4476-836E-84444B5D6EA4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387232816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es-ES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4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s-ES" sz="2400" b="1"/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es-ES" sz="2400"/>
            </a:lvl1pPr>
            <a:lvl2pPr eaLnBrk="1" latinLnBrk="0" hangingPunct="1">
              <a:defRPr kumimoji="0" lang="es-ES" sz="2000"/>
            </a:lvl2pPr>
            <a:lvl3pPr eaLnBrk="1" latinLnBrk="0" hangingPunct="1">
              <a:defRPr kumimoji="0" lang="es-ES" sz="1800"/>
            </a:lvl3pPr>
            <a:lvl4pPr eaLnBrk="1" latinLnBrk="0" hangingPunct="1">
              <a:defRPr kumimoji="0" lang="es-ES" sz="1600"/>
            </a:lvl4pPr>
            <a:lvl5pPr eaLnBrk="1" latinLnBrk="0" hangingPunct="1">
              <a:defRPr kumimoji="0" lang="es-ES" sz="1600"/>
            </a:lvl5pPr>
            <a:lvl6pPr eaLnBrk="1" latinLnBrk="0" hangingPunct="1">
              <a:defRPr kumimoji="0" lang="es-ES" sz="1600"/>
            </a:lvl6pPr>
            <a:lvl7pPr eaLnBrk="1" latinLnBrk="0" hangingPunct="1">
              <a:defRPr kumimoji="0" lang="es-ES" sz="1600"/>
            </a:lvl7pPr>
            <a:lvl8pPr eaLnBrk="1" latinLnBrk="0" hangingPunct="1">
              <a:defRPr kumimoji="0" lang="es-ES" sz="1600"/>
            </a:lvl8pPr>
            <a:lvl9pPr eaLnBrk="1" latinLnBrk="0" hangingPunct="1">
              <a:defRPr kumimoji="0" lang="es-ES"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459C5A8-CCA5-4CED-A4BE-11331AF9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F6B8F-F2AF-4220-A0BD-4A3717AC8CD4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3AE5E4E-25AD-4894-805B-2F8E2241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AD28E8B-09BD-4174-B677-1C0C2D182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19D99-A7A6-4E8F-8708-195938E09263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385512892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es-ES" sz="3200"/>
            </a:lvl1pPr>
            <a:lvl2pPr eaLnBrk="1" latinLnBrk="0" hangingPunct="1">
              <a:defRPr kumimoji="0" lang="es-ES" sz="2800"/>
            </a:lvl2pPr>
            <a:lvl3pPr eaLnBrk="1" latinLnBrk="0" hangingPunct="1">
              <a:defRPr kumimoji="0" lang="es-ES" sz="2400"/>
            </a:lvl3pPr>
            <a:lvl4pPr eaLnBrk="1" latinLnBrk="0" hangingPunct="1">
              <a:defRPr kumimoji="0" lang="es-ES" sz="2000"/>
            </a:lvl4pPr>
            <a:lvl5pPr eaLnBrk="1" latinLnBrk="0" hangingPunct="1">
              <a:defRPr kumimoji="0" lang="es-ES" sz="2000"/>
            </a:lvl5pPr>
            <a:lvl6pPr eaLnBrk="1" latinLnBrk="0" hangingPunct="1">
              <a:defRPr kumimoji="0" lang="es-ES" sz="2000"/>
            </a:lvl6pPr>
            <a:lvl7pPr eaLnBrk="1" latinLnBrk="0" hangingPunct="1">
              <a:defRPr kumimoji="0" lang="es-ES" sz="2000"/>
            </a:lvl7pPr>
            <a:lvl8pPr eaLnBrk="1" latinLnBrk="0" hangingPunct="1">
              <a:defRPr kumimoji="0" lang="es-ES" sz="2000"/>
            </a:lvl8pPr>
            <a:lvl9pPr eaLnBrk="1" latinLnBrk="0" hangingPunct="1">
              <a:defRPr kumimoji="0" lang="es-ES"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8AD39F-E8FC-4D0F-B6DE-360037C70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CBB4B-2FA5-4899-8D46-641CBA0224D2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9E185B-5653-427C-B5FF-73C6F60CD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C87450-E893-4FCB-8482-116A7863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23339-B171-49D9-9A73-BA18C9F6753D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4097346511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 eaLnBrk="1" latinLnBrk="0" hangingPunct="1">
              <a:buNone/>
              <a:defRPr kumimoji="0" lang="es-ES" sz="3200"/>
            </a:lvl1pPr>
            <a:lvl2pPr marL="457200" indent="0" eaLnBrk="1" latinLnBrk="0" hangingPunct="1">
              <a:buNone/>
              <a:defRPr kumimoji="0" lang="es-ES" sz="2800"/>
            </a:lvl2pPr>
            <a:lvl3pPr marL="914400" indent="0" eaLnBrk="1" latinLnBrk="0" hangingPunct="1">
              <a:buNone/>
              <a:defRPr kumimoji="0" lang="es-ES" sz="2400"/>
            </a:lvl3pPr>
            <a:lvl4pPr marL="1371600" indent="0" eaLnBrk="1" latinLnBrk="0" hangingPunct="1">
              <a:buNone/>
              <a:defRPr kumimoji="0" lang="es-ES" sz="2000"/>
            </a:lvl4pPr>
            <a:lvl5pPr marL="1828800" indent="0" eaLnBrk="1" latinLnBrk="0" hangingPunct="1">
              <a:buNone/>
              <a:defRPr kumimoji="0" lang="es-ES" sz="2000"/>
            </a:lvl5pPr>
            <a:lvl6pPr marL="2286000" indent="0" eaLnBrk="1" latinLnBrk="0" hangingPunct="1">
              <a:buNone/>
              <a:defRPr kumimoji="0" lang="es-ES" sz="2000"/>
            </a:lvl6pPr>
            <a:lvl7pPr marL="2743200" indent="0" eaLnBrk="1" latinLnBrk="0" hangingPunct="1">
              <a:buNone/>
              <a:defRPr kumimoji="0" lang="es-ES" sz="2000"/>
            </a:lvl7pPr>
            <a:lvl8pPr marL="3200400" indent="0" eaLnBrk="1" latinLnBrk="0" hangingPunct="1">
              <a:buNone/>
              <a:defRPr kumimoji="0" lang="es-ES" sz="2000"/>
            </a:lvl8pPr>
            <a:lvl9pPr marL="3657600" indent="0" eaLnBrk="1" latinLnBrk="0" hangingPunct="1">
              <a:buNone/>
              <a:defRPr kumimoji="0" lang="es-ES" sz="2000"/>
            </a:lvl9pPr>
          </a:lstStyle>
          <a:p>
            <a:pPr lvl="0"/>
            <a:r>
              <a:rPr lang="es-ES" noProof="0"/>
              <a:t>Haga clic en el icono para agregar una imagen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0261AE-B839-4012-9941-C16C92DC0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564C1-778D-4910-8A4A-21C046DD7421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CE5E4E-1C5F-4EA1-9265-36145514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5E4942-0D95-41E2-A444-8393B4AF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2BF93-85CE-45DE-8EFE-300A347690AA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34014036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8E4FE-8D02-447C-8575-D910E0B4F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9B7E-CCCE-472E-A751-6032A19B0F97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ACD84-9EBE-4D23-AD6B-898943BB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BE593-E871-4D2A-8B5F-95597C74F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F654B-0A5F-4807-BD4A-A13A7D54B9D8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711422487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y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2ED81-AFFD-47D5-948E-F13839B5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219-5C1B-49C9-B2EF-48A7F0CF1B68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378EB-75B4-45B3-99EB-3FDA049B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D0BF1-0F7A-436B-AECA-590EC123D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827D-5DE6-4038-9D52-FC1E0CC9DC9B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92313486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>
            <a:extLst>
              <a:ext uri="{FF2B5EF4-FFF2-40B4-BE49-F238E27FC236}">
                <a16:creationId xmlns:a16="http://schemas.microsoft.com/office/drawing/2014/main" id="{48E0C82A-163F-42C6-BB04-23E6D7746C7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AA79F5A8-842E-48D2-8661-3B09473B01E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0" y="274638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título del patrón</a:t>
            </a:r>
            <a:endParaRPr lang="en-US" altLang="es-AR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10244FDF-00BB-448F-A237-D5D6D9057B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62000" y="1600200"/>
            <a:ext cx="8077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  <a:endParaRPr lang="en-US" alt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FD149-8B1A-4E22-BE1B-3E534ACCB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lang="es-E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5E995C-194D-4D81-8162-D21EF2AFA479}" type="datetimeFigureOut">
              <a:rPr lang="es-ES"/>
              <a:pPr>
                <a:defRPr/>
              </a:pPr>
              <a:t>01/08/2020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C65D4-B191-4308-833D-0EF0848C5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lang="es-E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AA46D-55DA-46EC-805E-E93F8C92D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2046F6B-CE1B-4F22-8BE0-3146702F6651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  <p:pic>
        <p:nvPicPr>
          <p:cNvPr id="1032" name="Picture 7">
            <a:extLst>
              <a:ext uri="{FF2B5EF4-FFF2-40B4-BE49-F238E27FC236}">
                <a16:creationId xmlns:a16="http://schemas.microsoft.com/office/drawing/2014/main" id="{A41231C0-0679-4FB7-BE8F-C72E74C4D4A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09538"/>
            <a:ext cx="819150" cy="7083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 spd="slow">
    <p:wipe dir="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s-ES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es-ES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es-E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lang="es-E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s-ES"/>
      </a:defPPr>
      <a:lvl1pPr marL="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3.xml"/><Relationship Id="rId7" Type="http://schemas.openxmlformats.org/officeDocument/2006/relationships/image" Target="../media/image6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BADE0CA0-C650-4C53-BD00-B25FA43DFDA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750888" y="358775"/>
            <a:ext cx="4810125" cy="538163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b="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AR" sz="4000" b="1" dirty="0">
                <a:solidFill>
                  <a:srgbClr val="3366CC"/>
                </a:solidFill>
                <a:latin typeface="+mn-lt"/>
              </a:rPr>
              <a:t>Observatorio Económico del Sur Mendocino</a:t>
            </a:r>
          </a:p>
        </p:txBody>
      </p:sp>
      <p:pic>
        <p:nvPicPr>
          <p:cNvPr id="5" name="4 Imagen">
            <a:extLst>
              <a:ext uri="{FF2B5EF4-FFF2-40B4-BE49-F238E27FC236}">
                <a16:creationId xmlns:a16="http://schemas.microsoft.com/office/drawing/2014/main" id="{411619C5-922B-4FE6-A3B2-F7AB88E8D0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6339" y="1137030"/>
            <a:ext cx="1217949" cy="11382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B30372-99DF-46C4-BEA2-5A1AF1D09872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2011363" y="2713038"/>
            <a:ext cx="7164387" cy="157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endParaRPr lang="es-ES" sz="4000" b="1" cap="small" dirty="0">
              <a:solidFill>
                <a:srgbClr val="0033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173" name="Subtitle 2">
            <a:extLst>
              <a:ext uri="{FF2B5EF4-FFF2-40B4-BE49-F238E27FC236}">
                <a16:creationId xmlns:a16="http://schemas.microsoft.com/office/drawing/2014/main" id="{E3E4666E-7018-40B0-8E14-08649E1F8A37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3563938" y="6111875"/>
            <a:ext cx="5276850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r>
              <a:rPr lang="es-ES" altLang="es-AR" sz="2200"/>
              <a:t>Cdor. Renzo Omar GILI CARRILLO</a:t>
            </a:r>
          </a:p>
          <a:p>
            <a:pPr algn="r" eaLnBrk="1" hangingPunct="1">
              <a:buFont typeface="Arial" panose="020B0604020202020204" pitchFamily="34" charset="0"/>
              <a:buNone/>
            </a:pPr>
            <a:endParaRPr lang="es-ES" altLang="es-AR" sz="3000"/>
          </a:p>
        </p:txBody>
      </p:sp>
      <p:pic>
        <p:nvPicPr>
          <p:cNvPr id="7174" name="Imagen 2">
            <a:extLst>
              <a:ext uri="{FF2B5EF4-FFF2-40B4-BE49-F238E27FC236}">
                <a16:creationId xmlns:a16="http://schemas.microsoft.com/office/drawing/2014/main" id="{804065D6-C600-4DE9-ADAD-4B8D74E9B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4813"/>
            <a:ext cx="144145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CuadroTexto 7">
            <a:extLst>
              <a:ext uri="{FF2B5EF4-FFF2-40B4-BE49-F238E27FC236}">
                <a16:creationId xmlns:a16="http://schemas.microsoft.com/office/drawing/2014/main" id="{E6221395-66CF-4280-9BE5-23F31E2C6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5675" y="2582863"/>
            <a:ext cx="5413375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altLang="en-US" sz="4500" b="1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Impacto de los Ingresos de la ANSES en la Economía del      Sur Mendocino</a:t>
            </a:r>
            <a:endParaRPr lang="es-AR" altLang="en-US" sz="4500">
              <a:solidFill>
                <a:srgbClr val="00B05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4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514A8261-EE2F-49C4-AE53-DEADAEEDF5C4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900113" y="549275"/>
            <a:ext cx="7867650" cy="481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AR" altLang="es-AR" sz="7500">
              <a:solidFill>
                <a:srgbClr val="3366CC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F35D812-94C3-4BE2-99C9-EAFAB12557B5}"/>
              </a:ext>
            </a:extLst>
          </p:cNvPr>
          <p:cNvSpPr txBox="1"/>
          <p:nvPr/>
        </p:nvSpPr>
        <p:spPr>
          <a:xfrm>
            <a:off x="900113" y="328613"/>
            <a:ext cx="7561262" cy="1385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ES" sz="3200" b="1" cap="small" dirty="0">
                <a:solidFill>
                  <a:srgbClr val="003300"/>
                </a:solidFill>
                <a:latin typeface="+mj-lt"/>
                <a:ea typeface="+mj-ea"/>
                <a:cs typeface="+mj-cs"/>
              </a:rPr>
              <a:t>Informe 2020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es-ES" sz="2000" b="1" cap="small" dirty="0">
                <a:solidFill>
                  <a:srgbClr val="003300"/>
                </a:solidFill>
                <a:latin typeface="+mj-lt"/>
                <a:ea typeface="+mj-ea"/>
                <a:cs typeface="+mj-cs"/>
              </a:rPr>
              <a:t>Impacto de los Ingresos de la ANSES en la Economía del Sur Mendocino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endParaRPr lang="es-ES" sz="3200" b="1" cap="small" dirty="0">
              <a:solidFill>
                <a:srgbClr val="0033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0" name="Imagen 2">
            <a:extLst>
              <a:ext uri="{FF2B5EF4-FFF2-40B4-BE49-F238E27FC236}">
                <a16:creationId xmlns:a16="http://schemas.microsoft.com/office/drawing/2014/main" id="{997BBB41-3DA9-46D9-A336-3CD612FCC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5838825"/>
            <a:ext cx="145573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Imagen 2">
            <a:extLst>
              <a:ext uri="{FF2B5EF4-FFF2-40B4-BE49-F238E27FC236}">
                <a16:creationId xmlns:a16="http://schemas.microsoft.com/office/drawing/2014/main" id="{F17DE7D1-075E-4CF6-AF56-8A8B30571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493838"/>
            <a:ext cx="6994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uadroTexto 1">
            <a:extLst>
              <a:ext uri="{FF2B5EF4-FFF2-40B4-BE49-F238E27FC236}">
                <a16:creationId xmlns:a16="http://schemas.microsoft.com/office/drawing/2014/main" id="{66FF69DF-2B7E-4CB9-B472-6E1EE6E2D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237288"/>
            <a:ext cx="57594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1500">
                <a:latin typeface="Arial" panose="020B0604020202020204" pitchFamily="34" charset="0"/>
              </a:rPr>
              <a:t>Datos obtenidos del Observatorio Económico del Sur Mendocino </a:t>
            </a:r>
            <a:r>
              <a:rPr lang="es-AR" altLang="es-AR" sz="1500" b="1">
                <a:latin typeface="Arial" panose="020B0604020202020204" pitchFamily="34" charset="0"/>
              </a:rPr>
              <a:t>(FUNDAR - ACE Graduados)</a:t>
            </a:r>
          </a:p>
        </p:txBody>
      </p:sp>
      <p:pic>
        <p:nvPicPr>
          <p:cNvPr id="11267" name="Imagen 2">
            <a:extLst>
              <a:ext uri="{FF2B5EF4-FFF2-40B4-BE49-F238E27FC236}">
                <a16:creationId xmlns:a16="http://schemas.microsoft.com/office/drawing/2014/main" id="{49FB79A2-272F-401B-AF07-E75317D51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5838825"/>
            <a:ext cx="145573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8772662D-A6A9-42D4-965D-EDEDBBADFD2A}"/>
              </a:ext>
            </a:extLst>
          </p:cNvPr>
          <p:cNvGraphicFramePr>
            <a:graphicFrameLocks/>
          </p:cNvGraphicFramePr>
          <p:nvPr/>
        </p:nvGraphicFramePr>
        <p:xfrm>
          <a:off x="684213" y="195262"/>
          <a:ext cx="8352283" cy="5321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56F2239F-1D90-4043-918C-2F1640B21963}"/>
              </a:ext>
            </a:extLst>
          </p:cNvPr>
          <p:cNvSpPr txBox="1"/>
          <p:nvPr/>
        </p:nvSpPr>
        <p:spPr>
          <a:xfrm>
            <a:off x="684213" y="476250"/>
            <a:ext cx="8351837" cy="6318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 sz="30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AR" sz="3500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Flujos de la ANSES en el Sur Mendocino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uadroTexto 1">
            <a:extLst>
              <a:ext uri="{FF2B5EF4-FFF2-40B4-BE49-F238E27FC236}">
                <a16:creationId xmlns:a16="http://schemas.microsoft.com/office/drawing/2014/main" id="{09E4CF90-1505-4DE9-8719-F6E4C37DB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237288"/>
            <a:ext cx="57594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1500">
                <a:latin typeface="Arial" panose="020B0604020202020204" pitchFamily="34" charset="0"/>
              </a:rPr>
              <a:t>Datos obtenidos del Observatorio Económico del Sur Mendocino </a:t>
            </a:r>
            <a:r>
              <a:rPr lang="es-AR" altLang="es-AR" sz="1500" b="1">
                <a:latin typeface="Arial" panose="020B0604020202020204" pitchFamily="34" charset="0"/>
              </a:rPr>
              <a:t>(FUNDAR - ACE Graduados)</a:t>
            </a:r>
          </a:p>
        </p:txBody>
      </p:sp>
      <p:pic>
        <p:nvPicPr>
          <p:cNvPr id="13315" name="Imagen 2">
            <a:extLst>
              <a:ext uri="{FF2B5EF4-FFF2-40B4-BE49-F238E27FC236}">
                <a16:creationId xmlns:a16="http://schemas.microsoft.com/office/drawing/2014/main" id="{9D8E9EFD-78AB-4FE5-A7B8-75B263BE5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5838825"/>
            <a:ext cx="145573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7369A3A-FA68-46E6-A468-5044050042A1}"/>
              </a:ext>
            </a:extLst>
          </p:cNvPr>
          <p:cNvGraphicFramePr>
            <a:graphicFrameLocks/>
          </p:cNvGraphicFramePr>
          <p:nvPr/>
        </p:nvGraphicFramePr>
        <p:xfrm>
          <a:off x="899592" y="331027"/>
          <a:ext cx="8064896" cy="5506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n 4">
            <a:extLst>
              <a:ext uri="{FF2B5EF4-FFF2-40B4-BE49-F238E27FC236}">
                <a16:creationId xmlns:a16="http://schemas.microsoft.com/office/drawing/2014/main" id="{87BB7D68-A887-478E-9C38-1AEF00B48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5838825"/>
            <a:ext cx="145573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CuadroTexto 1">
            <a:extLst>
              <a:ext uri="{FF2B5EF4-FFF2-40B4-BE49-F238E27FC236}">
                <a16:creationId xmlns:a16="http://schemas.microsoft.com/office/drawing/2014/main" id="{6A2FCF08-E98A-4A18-B7A3-5AD8D759E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237288"/>
            <a:ext cx="57594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1500">
                <a:latin typeface="Arial" panose="020B0604020202020204" pitchFamily="34" charset="0"/>
              </a:rPr>
              <a:t>Datos obtenidos del Observatorio Económico del Sur Mendocino </a:t>
            </a:r>
            <a:r>
              <a:rPr lang="es-AR" altLang="es-AR" sz="1500" b="1">
                <a:latin typeface="Arial" panose="020B0604020202020204" pitchFamily="34" charset="0"/>
              </a:rPr>
              <a:t>(FUNDAR - ACE Graduados)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FA85AEAE-0DBB-4EE3-9A22-3B9760693F94}"/>
              </a:ext>
            </a:extLst>
          </p:cNvPr>
          <p:cNvGraphicFramePr>
            <a:graphicFrameLocks/>
          </p:cNvGraphicFramePr>
          <p:nvPr/>
        </p:nvGraphicFramePr>
        <p:xfrm>
          <a:off x="1043609" y="195262"/>
          <a:ext cx="7724154" cy="5924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n 1">
            <a:extLst>
              <a:ext uri="{FF2B5EF4-FFF2-40B4-BE49-F238E27FC236}">
                <a16:creationId xmlns:a16="http://schemas.microsoft.com/office/drawing/2014/main" id="{F30B5432-EF58-4755-BC6F-4647C5870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5838825"/>
            <a:ext cx="145573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CuadroTexto 1">
            <a:extLst>
              <a:ext uri="{FF2B5EF4-FFF2-40B4-BE49-F238E27FC236}">
                <a16:creationId xmlns:a16="http://schemas.microsoft.com/office/drawing/2014/main" id="{C556FF3F-44CB-4C3F-A79E-3B17F9918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237288"/>
            <a:ext cx="57594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AR" altLang="es-AR" sz="1500">
                <a:latin typeface="Arial" panose="020B0604020202020204" pitchFamily="34" charset="0"/>
              </a:rPr>
              <a:t>Datos obtenidos del Observatorio Económico del Sur Mendocino </a:t>
            </a:r>
            <a:r>
              <a:rPr lang="es-AR" altLang="es-AR" sz="1500" b="1">
                <a:latin typeface="Arial" panose="020B0604020202020204" pitchFamily="34" charset="0"/>
              </a:rPr>
              <a:t>(FUNDAR - ACE Graduados)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5B458BE-D216-4E82-A6B7-332E3253132B}"/>
              </a:ext>
            </a:extLst>
          </p:cNvPr>
          <p:cNvSpPr txBox="1"/>
          <p:nvPr/>
        </p:nvSpPr>
        <p:spPr>
          <a:xfrm>
            <a:off x="663575" y="177800"/>
            <a:ext cx="8351838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 sz="30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AR" b="1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Comparativo Flujos de la ANSES y Otras Variables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E4ADC98-BBE4-4B56-B1CA-2A82E2B4A6C4}"/>
              </a:ext>
            </a:extLst>
          </p:cNvPr>
          <p:cNvGraphicFramePr>
            <a:graphicFrameLocks/>
          </p:cNvGraphicFramePr>
          <p:nvPr/>
        </p:nvGraphicFramePr>
        <p:xfrm>
          <a:off x="899593" y="908719"/>
          <a:ext cx="7868170" cy="4930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4D6BF-6A28-4C27-965B-982506B29F00}"/>
              </a:ext>
            </a:extLst>
          </p:cNvPr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1331913" y="3046413"/>
            <a:ext cx="671353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lgerian" panose="04020705040A02060702" pitchFamily="82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" altLang="es-AR" sz="54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MUCHAS GRACIAS</a:t>
            </a:r>
          </a:p>
        </p:txBody>
      </p:sp>
      <p:sp>
        <p:nvSpPr>
          <p:cNvPr id="19459" name="Subtitle 2">
            <a:extLst>
              <a:ext uri="{FF2B5EF4-FFF2-40B4-BE49-F238E27FC236}">
                <a16:creationId xmlns:a16="http://schemas.microsoft.com/office/drawing/2014/main" id="{8D8DA9EC-F339-45A0-BE43-99D15C2B711B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2987675" y="4608513"/>
            <a:ext cx="56372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r>
              <a:rPr lang="es-ES" altLang="es-AR" sz="3000"/>
              <a:t>Cdor. Renzo OMAR GILI CARRILLO</a:t>
            </a:r>
            <a:endParaRPr lang="es-ES" altLang="es-AR" sz="2200"/>
          </a:p>
          <a:p>
            <a:pPr algn="r" eaLnBrk="1" hangingPunct="1">
              <a:buFont typeface="Arial" panose="020B0604020202020204" pitchFamily="34" charset="0"/>
              <a:buNone/>
            </a:pPr>
            <a:endParaRPr lang="es-ES" altLang="es-AR" sz="300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5FBE054-7916-4AF6-8350-3E121FFEBBF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68313" y="5661025"/>
            <a:ext cx="4810125" cy="538163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b="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0" lang="es-ES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es-AR" sz="3500" b="1" dirty="0">
              <a:solidFill>
                <a:srgbClr val="3366CC"/>
              </a:solidFill>
              <a:latin typeface="+mn-lt"/>
            </a:endParaRPr>
          </a:p>
        </p:txBody>
      </p:sp>
      <p:pic>
        <p:nvPicPr>
          <p:cNvPr id="19461" name="Imagen 2">
            <a:extLst>
              <a:ext uri="{FF2B5EF4-FFF2-40B4-BE49-F238E27FC236}">
                <a16:creationId xmlns:a16="http://schemas.microsoft.com/office/drawing/2014/main" id="{F8EC4D24-8D3B-4EB7-9C14-D090B15F8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988" y="688975"/>
            <a:ext cx="27559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Entrenami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439</Words>
  <Application>Microsoft Office PowerPoint</Application>
  <PresentationFormat>Presentación en pantalla (4:3)</PresentationFormat>
  <Paragraphs>44</Paragraphs>
  <Slides>7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Algerian</vt:lpstr>
      <vt:lpstr>Arial</vt:lpstr>
      <vt:lpstr>Calibri</vt:lpstr>
      <vt:lpstr>Georgia</vt:lpstr>
      <vt:lpstr>Entrenamiento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JORNADAS DE CAPACITACION PARA JOVENES EN GESTION DEL ESTADO</dc:title>
  <dc:creator/>
  <cp:lastModifiedBy/>
  <cp:revision>25</cp:revision>
  <dcterms:created xsi:type="dcterms:W3CDTF">2011-09-22T00:30:04Z</dcterms:created>
  <dcterms:modified xsi:type="dcterms:W3CDTF">2020-08-01T22:13:59Z</dcterms:modified>
</cp:coreProperties>
</file>