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12192000" cy="6858000"/>
  <p:notesSz cx="6858000" cy="9107488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0" autoAdjust="0"/>
    <p:restoredTop sz="94660"/>
  </p:normalViewPr>
  <p:slideViewPr>
    <p:cSldViewPr snapToGrid="0">
      <p:cViewPr varScale="1">
        <p:scale>
          <a:sx n="81" d="100"/>
          <a:sy n="81" d="100"/>
        </p:scale>
        <p:origin x="4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63DBCB-51FF-6834-6D2A-94C2F1CD1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BEF720-5C39-B4B1-7697-29C402ECE9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A9EADC-636A-49C7-BE2A-CD4227382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85AF15-4E64-1A67-43A2-37861297B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5A8109-F723-A87B-CF32-D68934497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11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6A7F1D-B8E3-960C-B79A-818A9E065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5C649D-C292-FB26-2A66-6E29A6F09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3584C9-7FE2-EBCB-A45E-EC4084CF7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E0C7CB-3E33-6A2B-343A-923A3B3D3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79A445-5227-328E-1963-D4C774317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1742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336AD4-0394-B852-3E69-644B1A1F15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C399A5-1FC7-63B1-D11B-DE2B4E1E9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453523-E988-2150-C806-B7CBB54A2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133816-9EBA-EB96-5DB1-CC87C6C22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29370F-1EB8-558D-5A5E-59EFE8125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707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58E517-FDAB-AA06-B4B0-229CEDC06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4F3289-9A7A-4362-04F5-EF658CDC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33AD52-A20F-3BE0-D20E-988F45879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5C1B27-2474-FA04-E628-FA5010FC0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9ABEE1-2890-CCE6-87B2-D51D65694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689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5E65B5-17D9-9E79-31C5-DAD419650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7415FE-B345-7EE3-2A4F-63E49AFB2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5E1DD0-801D-A314-9918-C73ECA0A4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6C4674-C84F-5F00-7710-81583FB07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E9290C-0F41-8209-22E4-6B7A898BA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56273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C694D5-B11D-E7E5-960C-661EFFB7E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1283E4-C088-80D5-0262-2584DA6C1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1B44CD-6B99-D376-516E-4C92A4AAD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43DA51-5AF3-667F-3847-C37972E0D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5B60F8-748E-099E-7569-B488E4023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A2DA8B-C696-C12A-2192-9CED64812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7861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A9E463-1171-C127-32AE-1DE2CD116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1D20A0-FDB3-1584-A836-619336CB0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CE75F1-6546-E850-3FFC-2CF343330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EFA6474-D820-C5B4-720B-E345A3028D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FD89B21-7450-6128-2075-E7140B57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6CC50C8-1EE7-3164-1FE7-288856A58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69B7F4-2940-888E-1929-E6DC40B67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D8AADD5-C2DC-0E03-A35A-CE99BA21F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73835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B81526-56F5-50C2-5B33-AF280B44C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ED05B9-0315-2139-6C59-3F86A4E7F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507D0D9-1395-33EA-DCF1-A26A33E0D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34C4FF0-8818-A96D-4C19-B47B37FF3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666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64D2734-B820-D74B-4FFA-04AEE775C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695F232-E359-8310-FD74-166604248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FA46D26-B2DF-2DFE-9532-97540497E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902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63280-4D15-9EDC-8F5D-9A9B3ADDB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24872B-DAC1-9B45-E4FE-A3A9F900C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13F87DB-41B3-9D27-5397-5840E1CC0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B119D9-B70D-AABD-DCFC-68DCE7401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F3A63EE-048E-AEF1-F8C4-3F3B30C2D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AD94BF-1F1F-DFCD-C5C2-B43F7D946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7716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E40A71-592F-ABFF-EB4B-6150853D2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EBB9EAC-B09A-009C-2FD4-C5986C70F5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99BC73-C700-F52D-FA0B-4BCB387C0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CED55E-4143-6EBD-3820-EDBF95460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96C8F1-E6C8-04D7-4707-754A0F361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78FA94-4F1E-4FE5-8298-B5367DF38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6556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5D09BE5-18F8-7E4A-F13A-4D7EBBE69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285C46-DD9E-8BF6-8631-6F436DCAD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9C39A7-FB9D-4793-86F9-CBDDFF5B3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EF708-B07F-40B1-83BC-CD337AC2D566}" type="datetimeFigureOut">
              <a:rPr lang="es-AR" smtClean="0"/>
              <a:t>04/11/2022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7ED99C-F3C0-605D-C032-E4751A5638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733125-5C5B-018F-421F-8DDCCEAB2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4B324-7071-4FDE-8258-E5AB4F60E7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177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611A04-F353-C66A-8AD0-61C7F99F3A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C8CEB2-6D50-7047-8F6A-3DB4DC3A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B8FB4B5-44F2-22A7-A600-3C1FB60E7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CA4C39C5-9269-F6EE-FF6E-5974D7AE494F}"/>
              </a:ext>
            </a:extLst>
          </p:cNvPr>
          <p:cNvSpPr txBox="1"/>
          <p:nvPr/>
        </p:nvSpPr>
        <p:spPr>
          <a:xfrm>
            <a:off x="1523999" y="1320087"/>
            <a:ext cx="96971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5400" dirty="0"/>
              <a:t>El Impacto de la telefonía celular, Internet, las Redes Sociales. </a:t>
            </a:r>
          </a:p>
          <a:p>
            <a:pPr algn="ctr"/>
            <a:r>
              <a:rPr lang="es-AR" sz="7200" dirty="0"/>
              <a:t>     La Sociedad en Red. </a:t>
            </a:r>
          </a:p>
        </p:txBody>
      </p:sp>
    </p:spTree>
    <p:extLst>
      <p:ext uri="{BB962C8B-B14F-4D97-AF65-F5344CB8AC3E}">
        <p14:creationId xmlns:p14="http://schemas.microsoft.com/office/powerpoint/2010/main" val="251877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611A04-F353-C66A-8AD0-61C7F99F3A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C8CEB2-6D50-7047-8F6A-3DB4DC3A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B8FB4B5-44F2-22A7-A600-3C1FB60E7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C11B81D-5337-C771-5C60-D58E2E603A32}"/>
              </a:ext>
            </a:extLst>
          </p:cNvPr>
          <p:cNvSpPr txBox="1"/>
          <p:nvPr/>
        </p:nvSpPr>
        <p:spPr>
          <a:xfrm>
            <a:off x="1206631" y="664066"/>
            <a:ext cx="1160672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b="1" dirty="0"/>
              <a:t>                       </a:t>
            </a:r>
            <a:r>
              <a:rPr lang="es-AR" sz="3600" b="1" u="sng" dirty="0"/>
              <a:t>DATOS  MUNDIALES </a:t>
            </a:r>
          </a:p>
          <a:p>
            <a:endParaRPr lang="es-AR" dirty="0"/>
          </a:p>
          <a:p>
            <a:r>
              <a:rPr lang="es-AR" sz="3600" dirty="0"/>
              <a:t>                                                                    </a:t>
            </a:r>
            <a:r>
              <a:rPr lang="es-AR" sz="2400" dirty="0"/>
              <a:t>2012                          2022                              </a:t>
            </a:r>
          </a:p>
          <a:p>
            <a:r>
              <a:rPr lang="es-AR" sz="2400" b="1" dirty="0">
                <a:solidFill>
                  <a:schemeClr val="accent1"/>
                </a:solidFill>
              </a:rPr>
              <a:t>POBLACION</a:t>
            </a:r>
            <a:r>
              <a:rPr lang="es-AR" sz="2400" dirty="0"/>
              <a:t>                                                                                </a:t>
            </a:r>
            <a:r>
              <a:rPr lang="es-AR" sz="2400" b="1" dirty="0">
                <a:solidFill>
                  <a:srgbClr val="FF0000"/>
                </a:solidFill>
              </a:rPr>
              <a:t>7.200 M</a:t>
            </a:r>
            <a:r>
              <a:rPr lang="es-AR" sz="2400" dirty="0"/>
              <a:t>                   </a:t>
            </a:r>
            <a:r>
              <a:rPr lang="es-AR" sz="2400" b="1" dirty="0"/>
              <a:t>7.910</a:t>
            </a:r>
            <a:r>
              <a:rPr lang="es-AR" sz="2400" dirty="0"/>
              <a:t>   M</a:t>
            </a:r>
          </a:p>
          <a:p>
            <a:endParaRPr lang="es-AR" sz="2400" dirty="0"/>
          </a:p>
          <a:p>
            <a:r>
              <a:rPr lang="es-AR" sz="2400" dirty="0"/>
              <a:t>TELEFONOS CELULARES                                                           </a:t>
            </a:r>
            <a:r>
              <a:rPr lang="es-AR" sz="2400" b="1" dirty="0">
                <a:solidFill>
                  <a:srgbClr val="FF0000"/>
                </a:solidFill>
              </a:rPr>
              <a:t>3.800 M</a:t>
            </a:r>
            <a:r>
              <a:rPr lang="es-AR" sz="2400" dirty="0"/>
              <a:t>                   </a:t>
            </a:r>
            <a:r>
              <a:rPr lang="es-AR" sz="2400" b="1" dirty="0"/>
              <a:t>6.150</a:t>
            </a:r>
            <a:r>
              <a:rPr lang="es-AR" sz="2400" dirty="0"/>
              <a:t>   M</a:t>
            </a:r>
          </a:p>
          <a:p>
            <a:endParaRPr lang="es-AR" sz="2400" dirty="0"/>
          </a:p>
          <a:p>
            <a:r>
              <a:rPr lang="es-AR" sz="2400" b="1" dirty="0">
                <a:solidFill>
                  <a:schemeClr val="accent1"/>
                </a:solidFill>
              </a:rPr>
              <a:t>USUARIOS DE INTERNET</a:t>
            </a:r>
            <a:r>
              <a:rPr lang="es-AR" sz="2400" dirty="0">
                <a:solidFill>
                  <a:schemeClr val="accent1"/>
                </a:solidFill>
              </a:rPr>
              <a:t>                                                         </a:t>
            </a:r>
            <a:r>
              <a:rPr lang="es-AR" sz="2400" b="1" dirty="0">
                <a:solidFill>
                  <a:srgbClr val="FF0000"/>
                </a:solidFill>
              </a:rPr>
              <a:t>2.180 M</a:t>
            </a:r>
            <a:r>
              <a:rPr lang="es-AR" sz="2400" dirty="0"/>
              <a:t>                   </a:t>
            </a:r>
            <a:r>
              <a:rPr lang="es-AR" sz="2400" b="1" dirty="0"/>
              <a:t>4.950</a:t>
            </a:r>
            <a:r>
              <a:rPr lang="es-AR" sz="2400" dirty="0"/>
              <a:t>  M</a:t>
            </a:r>
          </a:p>
          <a:p>
            <a:endParaRPr lang="es-AR" sz="2400" dirty="0"/>
          </a:p>
          <a:p>
            <a:r>
              <a:rPr lang="es-AR" sz="2400" b="1" dirty="0"/>
              <a:t>USUARIOS DE REDES SOCIALES                                             </a:t>
            </a:r>
            <a:r>
              <a:rPr lang="es-AR" sz="2400" b="1" dirty="0">
                <a:solidFill>
                  <a:srgbClr val="FF0000"/>
                </a:solidFill>
              </a:rPr>
              <a:t>1.560 M</a:t>
            </a:r>
            <a:r>
              <a:rPr lang="es-AR" sz="2400" dirty="0"/>
              <a:t>                   </a:t>
            </a:r>
            <a:r>
              <a:rPr lang="es-AR" sz="2400" b="1" dirty="0"/>
              <a:t>4.850</a:t>
            </a:r>
            <a:r>
              <a:rPr lang="es-AR" sz="2400" dirty="0"/>
              <a:t>  M</a:t>
            </a:r>
          </a:p>
          <a:p>
            <a:r>
              <a:rPr lang="es-AR" sz="2000" b="1" dirty="0"/>
              <a:t>En Argentina hay 125 celulares cada 100 habitantes. Banco Mundial</a:t>
            </a:r>
            <a:r>
              <a:rPr lang="es-A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66575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611A04-F353-C66A-8AD0-61C7F99F3A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C8CEB2-6D50-7047-8F6A-3DB4DC3A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B8FB4B5-44F2-22A7-A600-3C1FB60E7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23D4CAD-782C-8AFA-065F-D06B00819EDA}"/>
              </a:ext>
            </a:extLst>
          </p:cNvPr>
          <p:cNvSpPr txBox="1"/>
          <p:nvPr/>
        </p:nvSpPr>
        <p:spPr>
          <a:xfrm>
            <a:off x="1851379" y="1122363"/>
            <a:ext cx="84892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u="sng" dirty="0">
                <a:solidFill>
                  <a:schemeClr val="accent1"/>
                </a:solidFill>
              </a:rPr>
              <a:t>REDES SOCIALES MAS IMPORTANTES</a:t>
            </a:r>
          </a:p>
          <a:p>
            <a:endParaRPr lang="es-A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b="1" dirty="0"/>
              <a:t>WHATSAPP                                                               2.200  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b="1" dirty="0"/>
              <a:t>FACEBOOK                                                                2.500  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b="1" dirty="0"/>
              <a:t>YOU TUBE                                                                 2.100  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b="1" dirty="0"/>
              <a:t>INSTAGRAM                                                              1.300  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400" dirty="0"/>
          </a:p>
          <a:p>
            <a:endParaRPr lang="es-AR" sz="2400" dirty="0"/>
          </a:p>
          <a:p>
            <a:r>
              <a:rPr lang="es-AR" sz="2400" b="1" dirty="0">
                <a:solidFill>
                  <a:srgbClr val="FF0000"/>
                </a:solidFill>
              </a:rPr>
              <a:t>FENOMENOS INDETENIBLE, DE CRECIMIENTO EXPONENCIAL </a:t>
            </a:r>
          </a:p>
          <a:p>
            <a:endParaRPr lang="es-AR" sz="2400" dirty="0"/>
          </a:p>
          <a:p>
            <a:pPr algn="ctr"/>
            <a:r>
              <a:rPr lang="es-AR" sz="3600" dirty="0"/>
              <a:t>LA SOCIEDAD EN RED </a:t>
            </a:r>
          </a:p>
        </p:txBody>
      </p:sp>
    </p:spTree>
    <p:extLst>
      <p:ext uri="{BB962C8B-B14F-4D97-AF65-F5344CB8AC3E}">
        <p14:creationId xmlns:p14="http://schemas.microsoft.com/office/powerpoint/2010/main" val="1153259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611A04-F353-C66A-8AD0-61C7F99F3A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C8CEB2-6D50-7047-8F6A-3DB4DC3A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B8FB4B5-44F2-22A7-A600-3C1FB60E7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4A989D4-8A32-0DD5-B3FC-672F27470F4A}"/>
              </a:ext>
            </a:extLst>
          </p:cNvPr>
          <p:cNvSpPr txBox="1"/>
          <p:nvPr/>
        </p:nvSpPr>
        <p:spPr>
          <a:xfrm>
            <a:off x="5305778" y="238195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D199C17-4425-BE29-8C11-89A65443CAE7}"/>
              </a:ext>
            </a:extLst>
          </p:cNvPr>
          <p:cNvSpPr txBox="1"/>
          <p:nvPr/>
        </p:nvSpPr>
        <p:spPr>
          <a:xfrm>
            <a:off x="1298222" y="925690"/>
            <a:ext cx="978746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/>
              <a:t>Datos para tener en cuenta del volumen de las REDES</a:t>
            </a:r>
          </a:p>
          <a:p>
            <a:endParaRPr lang="es-A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FACEBOOK se crean 6 Perfiles por SEGUNDO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</a:t>
            </a:r>
            <a:r>
              <a:rPr lang="es-AR" sz="2400" dirty="0" err="1"/>
              <a:t>Youtube</a:t>
            </a:r>
            <a:r>
              <a:rPr lang="es-AR" sz="2400" dirty="0"/>
              <a:t> se suben en un minuto 400 horas de videos y 1,000 Millones se consumen por día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WHATSAPP se intercambian 1.200 Millones de mensajes por día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INSTAGRAM  se suben 130 Millones  de todos por día y tiene subidas 60.000 Millones de fotos compartidas 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400" dirty="0"/>
          </a:p>
          <a:p>
            <a:r>
              <a:rPr lang="es-AR" sz="2400" dirty="0"/>
              <a:t>El crecimiento es EXPONENCIAL. </a:t>
            </a:r>
          </a:p>
          <a:p>
            <a:pPr algn="ctr"/>
            <a:r>
              <a:rPr lang="es-AR" sz="2800" dirty="0"/>
              <a:t>HAY QUE PENSAR EN LOS CONTENIDOS 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753110C-8F12-27E6-8039-DBC0415CA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1C71F93F-24B1-7EBB-A77E-EE927755996A}"/>
              </a:ext>
            </a:extLst>
          </p:cNvPr>
          <p:cNvSpPr txBox="1"/>
          <p:nvPr/>
        </p:nvSpPr>
        <p:spPr>
          <a:xfrm>
            <a:off x="1490697" y="925690"/>
            <a:ext cx="896281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u="sng" dirty="0">
                <a:solidFill>
                  <a:schemeClr val="accent1"/>
                </a:solidFill>
              </a:rPr>
              <a:t>DATOS A TENER EN CUENTA PARA APRECIAR EL VOLUMENES DE LAS REDES </a:t>
            </a:r>
          </a:p>
          <a:p>
            <a:endParaRPr lang="es-AR" sz="2400" u="sng" dirty="0">
              <a:solidFill>
                <a:schemeClr val="accent1"/>
              </a:solidFill>
            </a:endParaRPr>
          </a:p>
          <a:p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En FACEBOOK, se crean 6 perfiles por SEGUNDO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En WHATSAPP, se intercambian 1.200 MILLONES de mensajes diarios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En YouTube se suben CADA  minuto 400 horas de video Y SE CONSUMEN 1.000 MILLONES de horas por día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En INSTAGRAM se suben 130 MILLONES DE fotos diarias y tiene 60.000 MILLONES DE FOTOS COMPARTIDAS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El 90% de los diarios digitales se leen por dispositivos celulares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El tiempo de espera para que un sitio se abra, es de  3 segundos, sino se cambia de sitio. Fenómeno de la inmediatez. </a:t>
            </a:r>
          </a:p>
        </p:txBody>
      </p:sp>
    </p:spTree>
    <p:extLst>
      <p:ext uri="{BB962C8B-B14F-4D97-AF65-F5344CB8AC3E}">
        <p14:creationId xmlns:p14="http://schemas.microsoft.com/office/powerpoint/2010/main" val="2238538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611A04-F353-C66A-8AD0-61C7F99F3A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C8CEB2-6D50-7047-8F6A-3DB4DC3A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B8FB4B5-44F2-22A7-A600-3C1FB60E7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4A989D4-8A32-0DD5-B3FC-672F27470F4A}"/>
              </a:ext>
            </a:extLst>
          </p:cNvPr>
          <p:cNvSpPr txBox="1"/>
          <p:nvPr/>
        </p:nvSpPr>
        <p:spPr>
          <a:xfrm>
            <a:off x="5305778" y="238195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D199C17-4425-BE29-8C11-89A65443CAE7}"/>
              </a:ext>
            </a:extLst>
          </p:cNvPr>
          <p:cNvSpPr txBox="1"/>
          <p:nvPr/>
        </p:nvSpPr>
        <p:spPr>
          <a:xfrm>
            <a:off x="1298222" y="925690"/>
            <a:ext cx="978746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/>
              <a:t>Datos para tener en cuenta del volumen de las REDES</a:t>
            </a:r>
          </a:p>
          <a:p>
            <a:endParaRPr lang="es-A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FACEBOOK se crean 6 Perfiles por SEGUNDO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</a:t>
            </a:r>
            <a:r>
              <a:rPr lang="es-AR" sz="2400" dirty="0" err="1"/>
              <a:t>Youtube</a:t>
            </a:r>
            <a:r>
              <a:rPr lang="es-AR" sz="2400" dirty="0"/>
              <a:t> se suben en un minuto 400 horas de videos y 1,000 Millones se consumen por día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WHATSAPP se intercambian 1.200 Millones de mensajes por día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INSTAGRAM  se suben 130 Millones  de todos por día y tiene subidas 60.000 Millones de fotos compartidas 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400" dirty="0"/>
          </a:p>
          <a:p>
            <a:r>
              <a:rPr lang="es-AR" sz="2400" dirty="0"/>
              <a:t>El crecimiento es EXPONENCIAL. </a:t>
            </a:r>
          </a:p>
          <a:p>
            <a:pPr algn="ctr"/>
            <a:r>
              <a:rPr lang="es-AR" sz="2800" dirty="0"/>
              <a:t>HAY QUE PENSAR EN LOS CONTENIDOS 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753110C-8F12-27E6-8039-DBC0415CA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11C8CB2-603A-1ABE-1BDF-301B8C4C92D5}"/>
              </a:ext>
            </a:extLst>
          </p:cNvPr>
          <p:cNvSpPr txBox="1"/>
          <p:nvPr/>
        </p:nvSpPr>
        <p:spPr>
          <a:xfrm>
            <a:off x="2269067" y="319583"/>
            <a:ext cx="83086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u="sng" dirty="0">
                <a:solidFill>
                  <a:srgbClr val="0070C0"/>
                </a:solidFill>
              </a:rPr>
              <a:t>DATOS DE NUESTRA REGION DEL SUR DE MENDOZA </a:t>
            </a:r>
          </a:p>
          <a:p>
            <a:endParaRPr lang="es-AR" dirty="0"/>
          </a:p>
          <a:p>
            <a:r>
              <a:rPr lang="es-AR" sz="2000" b="1" dirty="0"/>
              <a:t>POBLACION   </a:t>
            </a:r>
            <a:r>
              <a:rPr lang="es-AR" sz="2000" dirty="0"/>
              <a:t>                                                                                </a:t>
            </a:r>
            <a:r>
              <a:rPr lang="es-AR" sz="2400" b="1" dirty="0"/>
              <a:t>290.000</a:t>
            </a:r>
          </a:p>
          <a:p>
            <a:endParaRPr lang="es-AR" sz="2000" b="1" dirty="0"/>
          </a:p>
          <a:p>
            <a:r>
              <a:rPr lang="es-AR" sz="2000" b="1" dirty="0"/>
              <a:t>TELEFONOS CELULARES                                                             </a:t>
            </a:r>
            <a:r>
              <a:rPr lang="es-AR" sz="2400" b="1" dirty="0"/>
              <a:t>315.000</a:t>
            </a:r>
          </a:p>
          <a:p>
            <a:endParaRPr lang="es-AR" sz="2000" b="1" dirty="0"/>
          </a:p>
          <a:p>
            <a:r>
              <a:rPr lang="es-AR" sz="2000" b="1" dirty="0"/>
              <a:t>USUARIOS DE INTERNET                                                            </a:t>
            </a:r>
            <a:r>
              <a:rPr lang="es-AR" sz="2400" b="1" dirty="0"/>
              <a:t>158.000</a:t>
            </a:r>
          </a:p>
          <a:p>
            <a:endParaRPr lang="es-AR" sz="2000" b="1" dirty="0"/>
          </a:p>
          <a:p>
            <a:r>
              <a:rPr lang="es-AR" sz="2000" b="1" dirty="0"/>
              <a:t>Usuarios de FACEBOOK                                                                </a:t>
            </a:r>
            <a:r>
              <a:rPr lang="es-AR" sz="2400" b="1" dirty="0"/>
              <a:t>83.000</a:t>
            </a:r>
          </a:p>
          <a:p>
            <a:r>
              <a:rPr lang="es-AR" sz="2000" b="1" dirty="0"/>
              <a:t>Usuarios de WHATSAPP                                                               </a:t>
            </a:r>
            <a:r>
              <a:rPr lang="es-AR" sz="2400" b="1" dirty="0"/>
              <a:t>81.000</a:t>
            </a:r>
          </a:p>
          <a:p>
            <a:r>
              <a:rPr lang="es-AR" sz="2000" b="1" dirty="0"/>
              <a:t>Usuarios de YOUTUBE                                                                  </a:t>
            </a:r>
            <a:r>
              <a:rPr lang="es-AR" sz="2400" b="1" dirty="0"/>
              <a:t>79.000</a:t>
            </a:r>
          </a:p>
          <a:p>
            <a:r>
              <a:rPr lang="es-AR" sz="2000" b="1" dirty="0"/>
              <a:t>Usuarios de INSTAGRAM                                                             </a:t>
            </a:r>
            <a:r>
              <a:rPr lang="es-AR" sz="2400" b="1" dirty="0"/>
              <a:t>66.000</a:t>
            </a: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4270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611A04-F353-C66A-8AD0-61C7F99F3A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C8CEB2-6D50-7047-8F6A-3DB4DC3A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B8FB4B5-44F2-22A7-A600-3C1FB60E7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4A989D4-8A32-0DD5-B3FC-672F27470F4A}"/>
              </a:ext>
            </a:extLst>
          </p:cNvPr>
          <p:cNvSpPr txBox="1"/>
          <p:nvPr/>
        </p:nvSpPr>
        <p:spPr>
          <a:xfrm>
            <a:off x="5305778" y="238195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D199C17-4425-BE29-8C11-89A65443CAE7}"/>
              </a:ext>
            </a:extLst>
          </p:cNvPr>
          <p:cNvSpPr txBox="1"/>
          <p:nvPr/>
        </p:nvSpPr>
        <p:spPr>
          <a:xfrm>
            <a:off x="1298222" y="925690"/>
            <a:ext cx="978746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/>
              <a:t>Datos para tener en cuenta del volumen de las REDES</a:t>
            </a:r>
          </a:p>
          <a:p>
            <a:endParaRPr lang="es-A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FACEBOOK se crean 6 Perfiles por SEGUNDO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</a:t>
            </a:r>
            <a:r>
              <a:rPr lang="es-AR" sz="2400" dirty="0" err="1"/>
              <a:t>Youtube</a:t>
            </a:r>
            <a:r>
              <a:rPr lang="es-AR" sz="2400" dirty="0"/>
              <a:t> se suben en un minuto 400 horas de videos y 1,000 Millones se consumen por día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WHATSAPP se intercambian 1.200 Millones de mensajes por día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INSTAGRAM  se suben 130 Millones  de todos por día y tiene subidas 60.000 Millones de fotos compartidas 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400" dirty="0"/>
          </a:p>
          <a:p>
            <a:r>
              <a:rPr lang="es-AR" sz="2400" dirty="0"/>
              <a:t>El crecimiento es EXPONENCIAL. </a:t>
            </a:r>
          </a:p>
          <a:p>
            <a:pPr algn="ctr"/>
            <a:r>
              <a:rPr lang="es-AR" sz="2800" dirty="0"/>
              <a:t>HAY QUE PENSAR EN LOS CONTENIDOS 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753110C-8F12-27E6-8039-DBC0415CA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FA9E77A5-5C26-01DD-D64B-898756D0D2A2}"/>
              </a:ext>
            </a:extLst>
          </p:cNvPr>
          <p:cNvSpPr txBox="1"/>
          <p:nvPr/>
        </p:nvSpPr>
        <p:spPr>
          <a:xfrm>
            <a:off x="3048000" y="1631329"/>
            <a:ext cx="6096000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b="1" dirty="0"/>
              <a:t>LA SOCIEDAD EN RED, COMO FENOMENO SOCIAL, POLITICO Y ECONOMICO</a:t>
            </a:r>
          </a:p>
          <a:p>
            <a:endParaRPr lang="es-AR" b="1" dirty="0"/>
          </a:p>
          <a:p>
            <a:endParaRPr lang="es-AR" b="1" dirty="0"/>
          </a:p>
          <a:p>
            <a:endParaRPr lang="es-A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b="1" dirty="0"/>
              <a:t>Promueve la comunicación e interacción digital entre los Ciudadanos, un buen instrumento como fenómenos social.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b="1" dirty="0"/>
              <a:t> Son FUNDANTES  de la OPINION CIUDADANA. Fenómeno Políticos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b="1" dirty="0"/>
              <a:t>Son Plataformas  que el Sistema Económico ha diseñado como ESTIMULADORAS del CONSUMO. Fenómenos económico 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AA0C6289-5FDD-5DBB-3CD9-0CA6D51C5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29E16A98-12FF-EFD9-CAB9-F745A9E570DF}"/>
              </a:ext>
            </a:extLst>
          </p:cNvPr>
          <p:cNvSpPr txBox="1"/>
          <p:nvPr/>
        </p:nvSpPr>
        <p:spPr>
          <a:xfrm>
            <a:off x="2370667" y="489527"/>
            <a:ext cx="741064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u="sng" dirty="0">
                <a:solidFill>
                  <a:schemeClr val="accent1"/>
                </a:solidFill>
              </a:rPr>
              <a:t>LA SOCIEDAD EN RED COMO FENOMENO SOCIAL, POLITICO Y ECONOMICO</a:t>
            </a:r>
          </a:p>
          <a:p>
            <a:endParaRPr lang="es-AR" dirty="0"/>
          </a:p>
          <a:p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b="1" dirty="0"/>
              <a:t>Promueve la interacción y comunicación ciudadana. Fenómeno Social</a:t>
            </a:r>
          </a:p>
          <a:p>
            <a:endParaRPr lang="es-A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b="1" dirty="0"/>
              <a:t>Es FUNDANTE de la OPINION CIUDADANA. Fenómeno Político </a:t>
            </a:r>
          </a:p>
          <a:p>
            <a:endParaRPr lang="es-A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b="1" dirty="0"/>
              <a:t>Es una plataforma diseñada por el sistema económico, ESTIMULADORA de CONSUMOS. Fenómeno Económico. </a:t>
            </a:r>
          </a:p>
        </p:txBody>
      </p:sp>
    </p:spTree>
    <p:extLst>
      <p:ext uri="{BB962C8B-B14F-4D97-AF65-F5344CB8AC3E}">
        <p14:creationId xmlns:p14="http://schemas.microsoft.com/office/powerpoint/2010/main" val="3505267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611A04-F353-C66A-8AD0-61C7F99F3A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C8CEB2-6D50-7047-8F6A-3DB4DC3A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B8FB4B5-44F2-22A7-A600-3C1FB60E7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4A989D4-8A32-0DD5-B3FC-672F27470F4A}"/>
              </a:ext>
            </a:extLst>
          </p:cNvPr>
          <p:cNvSpPr txBox="1"/>
          <p:nvPr/>
        </p:nvSpPr>
        <p:spPr>
          <a:xfrm>
            <a:off x="5305778" y="238195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D199C17-4425-BE29-8C11-89A65443CAE7}"/>
              </a:ext>
            </a:extLst>
          </p:cNvPr>
          <p:cNvSpPr txBox="1"/>
          <p:nvPr/>
        </p:nvSpPr>
        <p:spPr>
          <a:xfrm>
            <a:off x="1298222" y="925690"/>
            <a:ext cx="978746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/>
              <a:t>Datos para tener en cuenta del volumen de las REDES</a:t>
            </a:r>
          </a:p>
          <a:p>
            <a:endParaRPr lang="es-A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FACEBOOK se crean 6 Perfiles por SEGUNDO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</a:t>
            </a:r>
            <a:r>
              <a:rPr lang="es-AR" sz="2400" dirty="0" err="1"/>
              <a:t>Youtube</a:t>
            </a:r>
            <a:r>
              <a:rPr lang="es-AR" sz="2400" dirty="0"/>
              <a:t> se suben en un minuto 400 horas de videos y 1,000 Millones se consumen por día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WHATSAPP se intercambian 1.200 Millones de mensajes por día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/>
              <a:t>En INSTAGRAM  se suben 130 Millones  de todos por día y tiene subidas 60.000 Millones de fotos compartidas 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400" dirty="0"/>
          </a:p>
          <a:p>
            <a:r>
              <a:rPr lang="es-AR" sz="2400" dirty="0"/>
              <a:t>El crecimiento es EXPONENCIAL. </a:t>
            </a:r>
          </a:p>
          <a:p>
            <a:pPr algn="ctr"/>
            <a:r>
              <a:rPr lang="es-AR" sz="2800" dirty="0"/>
              <a:t>HAY QUE PENSAR EN LOS CONTENIDOS 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753110C-8F12-27E6-8039-DBC0415CA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FA9E77A5-5C26-01DD-D64B-898756D0D2A2}"/>
              </a:ext>
            </a:extLst>
          </p:cNvPr>
          <p:cNvSpPr txBox="1"/>
          <p:nvPr/>
        </p:nvSpPr>
        <p:spPr>
          <a:xfrm>
            <a:off x="3048000" y="1631329"/>
            <a:ext cx="6096000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b="1" dirty="0"/>
              <a:t>LA SOCIEDAD EN RED, COMO FENOMENO SOCIAL, POLITICO Y ECONOMICO</a:t>
            </a:r>
          </a:p>
          <a:p>
            <a:endParaRPr lang="es-AR" b="1" dirty="0"/>
          </a:p>
          <a:p>
            <a:endParaRPr lang="es-AR" b="1" dirty="0"/>
          </a:p>
          <a:p>
            <a:endParaRPr lang="es-A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b="1" dirty="0"/>
              <a:t>Promueve la comunicación e interacción digital entre los Ciudadanos, un buen instrumento como fenómenos social.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b="1" dirty="0"/>
              <a:t> Son FUNDANTES  de la OPINION CIUDADANA. Fenómeno Políticos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b="1" dirty="0"/>
              <a:t>Son Plataformas  que el Sistema Económico ha diseñado como ESTIMULADORAS del CONSUMO. Fenómenos económico 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AA0C6289-5FDD-5DBB-3CD9-0CA6D51C5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"/>
            <a:ext cx="12192000" cy="6854664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DC9F2002-5ACA-21A0-BEFA-BAADE98DA50D}"/>
              </a:ext>
            </a:extLst>
          </p:cNvPr>
          <p:cNvSpPr txBox="1"/>
          <p:nvPr/>
        </p:nvSpPr>
        <p:spPr>
          <a:xfrm flipH="1">
            <a:off x="1704621" y="794327"/>
            <a:ext cx="845537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u="sng" dirty="0">
                <a:solidFill>
                  <a:schemeClr val="accent1"/>
                </a:solidFill>
              </a:rPr>
              <a:t>EL  GRAN TEMA ES EL DE LOS CONTENIDOS.</a:t>
            </a:r>
          </a:p>
          <a:p>
            <a:endParaRPr lang="es-AR" dirty="0"/>
          </a:p>
          <a:p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b="1" u="sng" dirty="0">
                <a:solidFill>
                  <a:srgbClr val="00B0F0"/>
                </a:solidFill>
              </a:rPr>
              <a:t>La TEORIA de  1-9-90 </a:t>
            </a:r>
            <a:r>
              <a:rPr lang="es-AR" sz="2000" b="1" dirty="0"/>
              <a:t>. Desigualdad Participativa. </a:t>
            </a:r>
            <a:r>
              <a:rPr lang="es-AR" sz="2000" b="1" dirty="0">
                <a:solidFill>
                  <a:srgbClr val="FF0000"/>
                </a:solidFill>
              </a:rPr>
              <a:t>Indica que el 1% crea los contenidos, el 9% los divulga y el 90% los consume.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b="1" u="sng" dirty="0">
                <a:solidFill>
                  <a:srgbClr val="00B0F0"/>
                </a:solidFill>
              </a:rPr>
              <a:t>LA BRECHA ANALOGICA </a:t>
            </a:r>
            <a:r>
              <a:rPr lang="es-AR" sz="2000" b="1" i="0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s-AR" sz="2000" b="1" i="0" dirty="0">
                <a:solidFill>
                  <a:srgbClr val="444444"/>
                </a:solidFill>
                <a:effectLst/>
              </a:rPr>
              <a:t>está marcada por la distribución del conocimiento,</a:t>
            </a:r>
            <a:r>
              <a:rPr lang="es-AR" sz="2000" b="1" u="sng" dirty="0"/>
              <a:t> </a:t>
            </a:r>
            <a:r>
              <a:rPr lang="es-AR" sz="2000" b="1" i="0" dirty="0">
                <a:solidFill>
                  <a:srgbClr val="444444"/>
                </a:solidFill>
                <a:effectLst/>
              </a:rPr>
              <a:t>que es la parte de la apropiación o uso con sentido, es decir qué hace la sociedad  con toda la información, tecnología y la conectividad. Y esto no se va a arreglar en 5 años.</a:t>
            </a:r>
            <a:r>
              <a:rPr lang="es-AR" sz="2000" b="0" i="0" dirty="0">
                <a:solidFill>
                  <a:srgbClr val="444444"/>
                </a:solidFill>
                <a:effectLst/>
              </a:rPr>
              <a:t> </a:t>
            </a:r>
            <a:r>
              <a:rPr lang="es-AR" sz="2000" b="1" dirty="0"/>
              <a:t>Es el gran desafío, de la EDUCACIÓN, el CONOCIMENTO, las IDEAS, el Pensamiento crítico, para no estar cautivos del 1% que genera contenidos.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000" b="1" u="sng" dirty="0">
                <a:solidFill>
                  <a:srgbClr val="00B0F0"/>
                </a:solidFill>
              </a:rPr>
              <a:t>LOS NUEVOS AVANCES COMO LA QUINTA GENERACION(5G)  </a:t>
            </a:r>
            <a:r>
              <a:rPr lang="es-AR" sz="2000" b="1" dirty="0"/>
              <a:t>DE DISPOSITIVOS CELULARES, QUE AUMENTARAN LA VELOCIDAD-  (Ejemplos)  y HARAN DE LA VIRTUALIDAD una META REALIDAD VIRTUAL </a:t>
            </a:r>
          </a:p>
        </p:txBody>
      </p:sp>
    </p:spTree>
    <p:extLst>
      <p:ext uri="{BB962C8B-B14F-4D97-AF65-F5344CB8AC3E}">
        <p14:creationId xmlns:p14="http://schemas.microsoft.com/office/powerpoint/2010/main" val="37476041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833</Words>
  <Application>Microsoft Office PowerPoint</Application>
  <PresentationFormat>Panorámica</PresentationFormat>
  <Paragraphs>113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 Demuru</dc:creator>
  <cp:lastModifiedBy>Oscar Demuru</cp:lastModifiedBy>
  <cp:revision>10</cp:revision>
  <cp:lastPrinted>2022-11-02T19:50:26Z</cp:lastPrinted>
  <dcterms:created xsi:type="dcterms:W3CDTF">2022-10-23T20:26:27Z</dcterms:created>
  <dcterms:modified xsi:type="dcterms:W3CDTF">2022-11-04T20:55:16Z</dcterms:modified>
</cp:coreProperties>
</file>